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57" r:id="rId4"/>
    <p:sldId id="258" r:id="rId5"/>
    <p:sldId id="259" r:id="rId6"/>
    <p:sldId id="260" r:id="rId8"/>
    <p:sldId id="261" r:id="rId9"/>
    <p:sldId id="262" r:id="rId10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 altLang="en-US"/>
              <a:t>punto 1 - Gazebo y openAI + DQN, PPO, DDPG y qlearning</a:t>
            </a:r>
            <a:endParaRPr lang="en-US" altLang="en-US"/>
          </a:p>
          <a:p>
            <a:r>
              <a:rPr lang="en-US" altLang="en-US"/>
              <a:t>punto 2 - </a:t>
            </a:r>
            <a:r>
              <a:rPr lang="en-US" altLang="en-US">
                <a:sym typeface="+mn-ea"/>
              </a:rPr>
              <a:t>para poder extraer de ellos comparativas y lecciones sólidas acerca de las diferentes técnicas y algoritmos a aplicar en problemas más complejos.</a:t>
            </a:r>
            <a:endParaRPr lang="en-US" altLang="en-US">
              <a:sym typeface="+mn-ea"/>
            </a:endParaRPr>
          </a:p>
          <a:p>
            <a:r>
              <a:rPr lang="en-US" altLang="en-US"/>
              <a:t>punto 3 - sigue lineas y sigue carril</a:t>
            </a:r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pPr marL="0" algn="l"/>
            <a:r>
              <a:rPr lang="en-US" altLang="en-US">
                <a:sym typeface="+mn-ea"/>
              </a:rPr>
              <a:t>Aplicación en RL-Studio de distintos algoritmos</a:t>
            </a:r>
            <a:endParaRPr lang="en-US" altLang="en-US">
              <a:sym typeface="+mn-ea"/>
            </a:endParaRPr>
          </a:p>
          <a:p>
            <a:pPr marL="457200" lvl="1" indent="-457200" algn="l">
              <a:buAutoNum type="arabicPeriod"/>
            </a:pPr>
            <a:r>
              <a:rPr lang="en-US" altLang="en-US">
                <a:sym typeface="+mn-ea"/>
              </a:rPr>
              <a:t>solución programática</a:t>
            </a:r>
            <a:endParaRPr lang="en-US" altLang="en-US">
              <a:sym typeface="+mn-ea"/>
            </a:endParaRPr>
          </a:p>
          <a:p>
            <a:pPr marL="457200" lvl="1" indent="-457200" algn="l">
              <a:buAutoNum type="arabicPeriod"/>
            </a:pPr>
            <a:r>
              <a:rPr lang="en-US" altLang="en-US">
                <a:sym typeface="+mn-ea"/>
              </a:rPr>
              <a:t>QLearning</a:t>
            </a:r>
            <a:endParaRPr lang="en-US" altLang="en-US">
              <a:sym typeface="+mn-ea"/>
            </a:endParaRPr>
          </a:p>
          <a:p>
            <a:pPr marL="457200" lvl="1" indent="-457200" algn="l">
              <a:buAutoNum type="arabicPeriod"/>
            </a:pPr>
            <a:r>
              <a:rPr lang="en-US" altLang="en-US">
                <a:sym typeface="+mn-ea"/>
              </a:rPr>
              <a:t>DQN</a:t>
            </a:r>
            <a:endParaRPr lang="en-US" altLang="en-US">
              <a:sym typeface="+mn-ea"/>
            </a:endParaRPr>
          </a:p>
          <a:p>
            <a:pPr marL="457200" lvl="1" indent="-457200" algn="l">
              <a:buAutoNum type="arabicPeriod"/>
            </a:pPr>
            <a:r>
              <a:rPr lang="en-US" altLang="en-US">
                <a:sym typeface="+mn-ea"/>
              </a:rPr>
              <a:t>DDPG</a:t>
            </a:r>
            <a:endParaRPr lang="en-US" altLang="en-US">
              <a:sym typeface="+mn-ea"/>
            </a:endParaRPr>
          </a:p>
          <a:p>
            <a:pPr marL="457200" lvl="1" indent="-457200" algn="l">
              <a:buAutoNum type="arabicPeriod"/>
            </a:pPr>
            <a:r>
              <a:rPr lang="en-US" altLang="en-US">
                <a:sym typeface="+mn-ea"/>
              </a:rPr>
              <a:t>PPO con acciones discretas y PPO con acciones continuas</a:t>
            </a:r>
            <a:endParaRPr lang="en-US" altLang="en-US">
              <a:sym typeface="+mn-ea"/>
            </a:endParaRPr>
          </a:p>
          <a:p>
            <a:pPr marL="457200" lvl="1" indent="-457200" algn="l">
              <a:buNone/>
            </a:pPr>
            <a:r>
              <a:rPr lang="en-US" altLang="en-US">
                <a:sym typeface="+mn-ea"/>
              </a:rPr>
              <a:t>a la extensíon implementada para el problema cartpole</a:t>
            </a:r>
            <a:endParaRPr lang="en-US" altLang="en-US">
              <a:sym typeface="+mn-ea"/>
            </a:endParaRPr>
          </a:p>
          <a:p>
            <a:pPr marL="114300" lvl="1" indent="-457200" algn="l">
              <a:buAutoNum type="arabicPeriod"/>
            </a:pPr>
            <a:r>
              <a:rPr lang="en-US" altLang="en-US">
                <a:sym typeface="+mn-ea"/>
              </a:rPr>
              <a:t>acciones continuas</a:t>
            </a:r>
            <a:endParaRPr lang="en-US" altLang="en-US">
              <a:sym typeface="+mn-ea"/>
            </a:endParaRPr>
          </a:p>
          <a:p>
            <a:pPr marL="114300" lvl="1" indent="-457200" algn="l">
              <a:buAutoNum type="arabicPeriod"/>
            </a:pPr>
            <a:r>
              <a:rPr lang="en-US" altLang="en-US">
                <a:sym typeface="+mn-ea"/>
              </a:rPr>
              <a:t>físicas más realistas</a:t>
            </a:r>
            <a:endParaRPr lang="en-US" altLang="en-US">
              <a:sym typeface="+mn-ea"/>
            </a:endParaRPr>
          </a:p>
          <a:p>
            <a:pPr marL="114300" lvl="1" indent="-457200" algn="l">
              <a:buAutoNum type="arabicPeriod"/>
            </a:pPr>
            <a:r>
              <a:rPr lang="en-US" altLang="en-US">
                <a:sym typeface="+mn-ea"/>
              </a:rPr>
              <a:t>aplicación de perturbaciones</a:t>
            </a:r>
            <a:endParaRPr lang="en-US" altLang="en-US">
              <a:sym typeface="+mn-ea"/>
            </a:endParaRPr>
          </a:p>
          <a:p>
            <a:pPr marL="114300" lvl="1" indent="-457200" algn="l">
              <a:buAutoNum type="arabicPeriod"/>
            </a:pPr>
            <a:r>
              <a:rPr lang="en-US" altLang="en-US">
                <a:sym typeface="+mn-ea"/>
              </a:rPr>
              <a:t>condiciones iniciales adversas</a:t>
            </a:r>
            <a:endParaRPr lang="en-US" altLang="en-US"/>
          </a:p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 altLang="en-US">
                <a:sym typeface="+mn-ea"/>
              </a:rPr>
              <a:t>Aplicación en RL-Studio de distintos algoritmos al problema sigue lineas y sigue carril en Gazebo con el objetivo de comparar su rendimiento haciendo uso de las métricas externas evaluadas en Behavior metrics</a:t>
            </a: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"/>
            <a:ext cx="12206817" cy="6867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701800"/>
            <a:ext cx="9211733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927350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rtl="0" fontAlgn="base">
        <a:spcBef>
          <a:spcPct val="0"/>
        </a:spcBef>
        <a:spcAft>
          <a:spcPct val="0"/>
        </a:spcAft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  <a:lvl2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80604020202020204" pitchFamily="34" charset="0"/>
          <a:ea typeface="SimSun" pitchFamily="2" charset="-122"/>
        </a:defRPr>
      </a:lvl2pPr>
      <a:lvl3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80604020202020204" pitchFamily="34" charset="0"/>
          <a:ea typeface="SimSun" pitchFamily="2" charset="-122"/>
        </a:defRPr>
      </a:lvl3pPr>
      <a:lvl4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80604020202020204" pitchFamily="34" charset="0"/>
          <a:ea typeface="SimSun" pitchFamily="2" charset="-122"/>
        </a:defRPr>
      </a:lvl4pPr>
      <a:lvl5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80604020202020204" pitchFamily="34" charset="0"/>
          <a:ea typeface="SimSun" pitchFamily="2" charset="-122"/>
        </a:defRPr>
      </a:lvl5pPr>
      <a:lvl6pPr marL="4572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80604020202020204" pitchFamily="34" charset="0"/>
          <a:ea typeface="SimSun" pitchFamily="2" charset="-122"/>
        </a:defRPr>
      </a:lvl6pPr>
      <a:lvl7pPr marL="9144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80604020202020204" pitchFamily="34" charset="0"/>
          <a:ea typeface="SimSun" pitchFamily="2" charset="-122"/>
        </a:defRPr>
      </a:lvl7pPr>
      <a:lvl8pPr marL="13716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80604020202020204" pitchFamily="34" charset="0"/>
          <a:ea typeface="SimSun" pitchFamily="2" charset="-122"/>
        </a:defRPr>
      </a:lvl8pPr>
      <a:lvl9pPr marL="18288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80604020202020204" pitchFamily="34" charset="0"/>
          <a:ea typeface="SimSun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en-US"/>
              <a:t>Seguimiento tesis 2022/2023</a:t>
            </a:r>
            <a:endParaRPr lang="en-US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en-US"/>
              <a:t>Rubén Lucas Zaragoza</a:t>
            </a:r>
            <a:endParaRPr lang="en-US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INTRO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sz="2400" b="1"/>
              <a:t>Doctorando (tiempo parcial)</a:t>
            </a:r>
            <a:endParaRPr lang="en-US" altLang="en-US" sz="2400" b="1"/>
          </a:p>
          <a:p>
            <a:pPr marL="0" indent="0">
              <a:buNone/>
            </a:pPr>
            <a:r>
              <a:rPr lang="en-US" altLang="en-US" sz="2400"/>
              <a:t>Rubén Lucas Zaragoza</a:t>
            </a:r>
            <a:endParaRPr lang="en-US" altLang="en-US" sz="2400"/>
          </a:p>
          <a:p>
            <a:r>
              <a:rPr lang="en-US" altLang="en-US" sz="2400" b="1"/>
              <a:t>Título (tentativo) de la tesis</a:t>
            </a:r>
            <a:endParaRPr lang="en-US" altLang="en-US" sz="2400" b="1"/>
          </a:p>
          <a:p>
            <a:pPr marL="0" indent="0">
              <a:buNone/>
            </a:pPr>
            <a:r>
              <a:rPr lang="en-US" altLang="en-US" sz="2400"/>
              <a:t>Deep reinforcement learning aplicado a conducción autónoma</a:t>
            </a:r>
            <a:endParaRPr lang="en-US" altLang="en-US" sz="2400"/>
          </a:p>
          <a:p>
            <a:r>
              <a:rPr lang="en-US" altLang="en-US" sz="2400" b="1"/>
              <a:t>Directores</a:t>
            </a:r>
            <a:endParaRPr lang="en-US" altLang="en-US" sz="2400" b="1"/>
          </a:p>
          <a:p>
            <a:pPr marL="0" indent="0">
              <a:buNone/>
            </a:pPr>
            <a:r>
              <a:rPr lang="en-US" altLang="en-US" sz="2400"/>
              <a:t>José María Cañas Plaza</a:t>
            </a:r>
            <a:endParaRPr lang="en-US" altLang="en-US" sz="2400"/>
          </a:p>
          <a:p>
            <a:pPr marL="0" indent="0">
              <a:buNone/>
            </a:pPr>
            <a:r>
              <a:rPr lang="en-US" altLang="en-US" sz="2400"/>
              <a:t>Roberto Calvo Palomino</a:t>
            </a:r>
            <a:endParaRPr lang="en-US" altLang="en-US" sz="2400"/>
          </a:p>
          <a:p>
            <a:r>
              <a:rPr lang="en-US" altLang="en-US" sz="2400" b="1"/>
              <a:t>Objetivos</a:t>
            </a:r>
            <a:endParaRPr lang="en-US" altLang="en-US" sz="2400" b="1"/>
          </a:p>
          <a:p>
            <a:pPr marL="0" indent="0">
              <a:buNone/>
            </a:pPr>
            <a:r>
              <a:rPr lang="en-US" altLang="en-US" sz="2400"/>
              <a:t>Análisis de técnicas de deep reinforcement learning para mejorar la conducción autónoma de un vehículo en una situación específica</a:t>
            </a:r>
            <a:endParaRPr lang="en-US" alt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Antecedentes de cursos anteriores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63955"/>
            <a:ext cx="10972800" cy="4953000"/>
          </a:xfrm>
        </p:spPr>
        <p:txBody>
          <a:bodyPr/>
          <a:p>
            <a:pPr marL="0" algn="l"/>
            <a:endParaRPr lang="en-US" altLang="en-US" sz="2400"/>
          </a:p>
          <a:p>
            <a:pPr marL="0" algn="l"/>
            <a:r>
              <a:rPr lang="en-US" altLang="en-US" sz="2400" b="1"/>
              <a:t>Estudio del estado del arte</a:t>
            </a:r>
            <a:r>
              <a:rPr lang="en-US" altLang="en-US" sz="2400"/>
              <a:t> con enfoque en aprendizaje por refuerzo</a:t>
            </a:r>
            <a:endParaRPr lang="en-US" altLang="en-US" sz="2400"/>
          </a:p>
          <a:p>
            <a:pPr marL="0" algn="l"/>
            <a:endParaRPr lang="en-US" altLang="en-US" sz="2400"/>
          </a:p>
          <a:p>
            <a:pPr marL="0" algn="l"/>
            <a:r>
              <a:rPr lang="en-US" altLang="en-US" sz="2400" b="1"/>
              <a:t>Lectura y replicación de problemas</a:t>
            </a:r>
            <a:r>
              <a:rPr lang="en-US" altLang="en-US" sz="2400"/>
              <a:t> de Sutton y de otras tesis doctorales</a:t>
            </a:r>
            <a:endParaRPr lang="en-US" altLang="en-US" sz="2400"/>
          </a:p>
          <a:p>
            <a:pPr marL="0" algn="l"/>
            <a:endParaRPr lang="en-US" altLang="en-US" sz="2400"/>
          </a:p>
          <a:p>
            <a:pPr marL="0" algn="l"/>
            <a:r>
              <a:rPr lang="en-US" altLang="en-US" sz="2400" b="1"/>
              <a:t>Evolución de RL-Studio</a:t>
            </a:r>
            <a:endParaRPr lang="en-US" altLang="en-US" sz="2400"/>
          </a:p>
          <a:p>
            <a:pPr marL="0" algn="l"/>
            <a:endParaRPr lang="en-US" altLang="en-US" sz="2400"/>
          </a:p>
          <a:p>
            <a:pPr marL="0" algn="l"/>
            <a:r>
              <a:rPr lang="en-US" altLang="en-US" sz="2400"/>
              <a:t>Resolución de </a:t>
            </a:r>
            <a:r>
              <a:rPr lang="en-US" altLang="en-US" sz="2400" b="1"/>
              <a:t>problemas canónicos en RL-Studio</a:t>
            </a:r>
            <a:endParaRPr lang="en-US" altLang="en-US" sz="2400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3200"/>
              <a:t>Actividades realizadas en el curso 2022-2023</a:t>
            </a:r>
            <a:endParaRPr lang="en-US" altLang="en-US"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37945"/>
            <a:ext cx="10972800" cy="4953000"/>
          </a:xfrm>
        </p:spPr>
        <p:txBody>
          <a:bodyPr/>
          <a:p>
            <a:pPr marL="0" algn="l"/>
            <a:r>
              <a:rPr lang="en-US" altLang="en-US" sz="2400"/>
              <a:t>Extensión de </a:t>
            </a:r>
            <a:r>
              <a:rPr lang="en-US" altLang="en-US" sz="2400" b="1"/>
              <a:t>RL-Studio </a:t>
            </a:r>
            <a:r>
              <a:rPr lang="en-US" altLang="en-US" sz="2400"/>
              <a:t>para probar con</a:t>
            </a:r>
            <a:r>
              <a:rPr lang="en-US" altLang="en-US" sz="2400" b="1"/>
              <a:t> distintos simuladores y algoritmos</a:t>
            </a:r>
            <a:endParaRPr lang="en-US" altLang="en-US" sz="2400"/>
          </a:p>
          <a:p>
            <a:pPr marL="0" algn="l"/>
            <a:endParaRPr lang="en-US" altLang="en-US" sz="2400"/>
          </a:p>
          <a:p>
            <a:pPr marL="0" algn="l"/>
            <a:r>
              <a:rPr lang="en-US" altLang="en-US" sz="2400" b="1"/>
              <a:t>Resolución y </a:t>
            </a:r>
            <a:r>
              <a:rPr lang="en-US" altLang="en-US" sz="2400" b="1">
                <a:sym typeface="+mn-ea"/>
              </a:rPr>
              <a:t>extensión </a:t>
            </a:r>
            <a:r>
              <a:rPr lang="en-US" altLang="en-US" sz="2400" b="1"/>
              <a:t>de problemas básicos</a:t>
            </a:r>
            <a:r>
              <a:rPr lang="en-US" altLang="en-US" sz="2400"/>
              <a:t> propuestos por openAI </a:t>
            </a:r>
            <a:endParaRPr lang="en-US" altLang="en-US" sz="2400">
              <a:sym typeface="+mn-ea"/>
            </a:endParaRPr>
          </a:p>
          <a:p>
            <a:pPr marL="0" algn="l"/>
            <a:endParaRPr lang="en-US" altLang="en-US" sz="2400"/>
          </a:p>
          <a:p>
            <a:pPr marL="0" algn="l"/>
            <a:r>
              <a:rPr lang="en-US" altLang="en-US" sz="2400"/>
              <a:t>Desarrollo y formalización de </a:t>
            </a:r>
            <a:r>
              <a:rPr lang="" altLang="en-US" sz="2400" b="1"/>
              <a:t>s</a:t>
            </a:r>
            <a:r>
              <a:rPr lang="en-US" altLang="en-US" sz="2400" b="1"/>
              <a:t>oluciones a problemas más complejos</a:t>
            </a:r>
            <a:r>
              <a:rPr lang="en-US" altLang="en-US" sz="2400"/>
              <a:t> combinando deep learning y reinforcement learning.</a:t>
            </a:r>
            <a:endParaRPr lang="en-US" altLang="en-US" sz="2400"/>
          </a:p>
          <a:p>
            <a:pPr marL="0" algn="l"/>
            <a:endParaRPr lang="en-US" altLang="en-US" sz="2400"/>
          </a:p>
          <a:p>
            <a:pPr marL="0" algn="l"/>
            <a:r>
              <a:rPr lang="en-US" altLang="en-US" sz="2400"/>
              <a:t>Colaboración en </a:t>
            </a:r>
            <a:r>
              <a:rPr lang="en-US" altLang="en-US" sz="2400" b="1"/>
              <a:t>re</a:t>
            </a:r>
            <a:r>
              <a:rPr lang="en-US" altLang="en-US" sz="2400" b="1"/>
              <a:t>dacción del artículo RL Studio: a tool for Reinforcement Learning Methods in Robotics</a:t>
            </a:r>
            <a:r>
              <a:rPr lang="en-US" altLang="en-US" sz="2400"/>
              <a:t> para el evento ROBOT 2022</a:t>
            </a:r>
            <a:endParaRPr lang="en-US" altLang="en-US"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Trabajos Futuros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5005" y="1859915"/>
            <a:ext cx="10972800" cy="3180080"/>
          </a:xfrm>
        </p:spPr>
        <p:txBody>
          <a:bodyPr/>
          <a:p>
            <a:endParaRPr lang="en-US" altLang="en-US">
              <a:sym typeface="+mn-ea"/>
            </a:endParaRPr>
          </a:p>
          <a:p>
            <a:pPr marL="0" algn="l"/>
            <a:r>
              <a:rPr altLang="en-US" sz="2400">
                <a:sym typeface="+mn-ea"/>
              </a:rPr>
              <a:t>Afrontar desafíos más complejos y vigentes en el estado del arte.</a:t>
            </a:r>
            <a:endParaRPr altLang="en-US" sz="2400">
              <a:sym typeface="+mn-ea"/>
            </a:endParaRPr>
          </a:p>
          <a:p>
            <a:pPr marL="0" algn="l"/>
            <a:endParaRPr altLang="en-US" sz="2400">
              <a:sym typeface="+mn-ea"/>
            </a:endParaRPr>
          </a:p>
          <a:p>
            <a:pPr marL="0" algn="l"/>
            <a:r>
              <a:rPr lang="en-US" altLang="en-US" sz="2400">
                <a:sym typeface="+mn-ea"/>
              </a:rPr>
              <a:t>Realizar experimentos para evaluar la factibilidad de transferir la política aprendida a un robot móvil en un entorno real.</a:t>
            </a:r>
            <a:endParaRPr lang="en-US" altLang="en-US" sz="2400">
              <a:sym typeface="+mn-ea"/>
            </a:endParaRPr>
          </a:p>
          <a:p>
            <a:pPr marL="0" algn="l"/>
            <a:endParaRPr lang="en-US" altLang="en-US" sz="24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Demo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 altLang="en-US" sz="2200"/>
          </a:p>
          <a:p>
            <a:pPr marL="0" algn="l"/>
            <a:endParaRPr lang="en-US" altLang="en-US" sz="2400"/>
          </a:p>
        </p:txBody>
      </p:sp>
      <p:pic>
        <p:nvPicPr>
          <p:cNvPr id="4" name="car_following_line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Demo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74750"/>
            <a:ext cx="10972800" cy="2288540"/>
          </a:xfrm>
        </p:spPr>
        <p:txBody>
          <a:bodyPr/>
          <a:p>
            <a:pPr marL="457200" lvl="1" indent="0">
              <a:buNone/>
            </a:pPr>
            <a:endParaRPr lang="en-US" altLang="en-US" sz="2200" b="1"/>
          </a:p>
          <a:p>
            <a:endParaRPr lang="en-US" altLang="en-US" sz="2200" b="1"/>
          </a:p>
        </p:txBody>
      </p:sp>
      <p:pic>
        <p:nvPicPr>
          <p:cNvPr id="5" name="cartpole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mmunications and Dialogues">
  <a:themeElements>
    <a:clrScheme name="Communications and Dialogu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Communications and Dialogu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lnDef>
  </a:objectDefaults>
  <a:extraClrSchemeLst>
    <a:extraClrScheme>
      <a:clrScheme name="Communications and Dialogu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ommunications and Dialogues 13">
    <a:dk1>
      <a:srgbClr val="000000"/>
    </a:dk1>
    <a:lt1>
      <a:srgbClr val="FFFFFF"/>
    </a:lt1>
    <a:dk2>
      <a:srgbClr val="000000"/>
    </a:dk2>
    <a:lt2>
      <a:srgbClr val="969696"/>
    </a:lt2>
    <a:accent1>
      <a:srgbClr val="0066CC"/>
    </a:accent1>
    <a:accent2>
      <a:srgbClr val="3399FF"/>
    </a:accent2>
    <a:accent3>
      <a:srgbClr val="FFFFFF"/>
    </a:accent3>
    <a:accent4>
      <a:srgbClr val="000000"/>
    </a:accent4>
    <a:accent5>
      <a:srgbClr val="AAB8E2"/>
    </a:accent5>
    <a:accent6>
      <a:srgbClr val="2D8AE7"/>
    </a:accent6>
    <a:hlink>
      <a:srgbClr val="CC3300"/>
    </a:hlink>
    <a:folHlink>
      <a:srgbClr val="9966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1265</Words>
  <Application>WPS Presentation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Arial</vt:lpstr>
      <vt:lpstr>SimSun</vt:lpstr>
      <vt:lpstr>Wingdings</vt:lpstr>
      <vt:lpstr>DejaVu Sans</vt:lpstr>
      <vt:lpstr>微软雅黑</vt:lpstr>
      <vt:lpstr>Droid Sans Fallback</vt:lpstr>
      <vt:lpstr/>
      <vt:lpstr>Arial Unicode MS</vt:lpstr>
      <vt:lpstr>Calibri</vt:lpstr>
      <vt:lpstr>Communications and Dialogues</vt:lpstr>
      <vt:lpstr>Seguimiento tesis 2022/2023</vt:lpstr>
      <vt:lpstr>INTRO</vt:lpstr>
      <vt:lpstr>Antecedentes de cursos anteriores</vt:lpstr>
      <vt:lpstr>Actividades realizadas en el curso 2022-2023</vt:lpstr>
      <vt:lpstr>Trabajos Futuros</vt:lpstr>
      <vt:lpstr>Demo</vt:lpstr>
      <vt:lpstr>Demo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Seguimiento tesis 2022/2023</dc:title>
  <dc:creator>ruben</dc:creator>
  <cp:lastModifiedBy>ruben</cp:lastModifiedBy>
  <cp:revision>3</cp:revision>
  <dcterms:created xsi:type="dcterms:W3CDTF">2023-05-17T18:43:44Z</dcterms:created>
  <dcterms:modified xsi:type="dcterms:W3CDTF">2023-05-17T18:43:44Z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